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5977B-A3E9-40D5-85A4-4D0234559DF5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77330-0A9F-464C-936B-3A7ADD93C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6328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Плетешки</a:t>
            </a:r>
            <a:endParaRPr lang="ru-RU" sz="66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66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Презентацию подготовила</a:t>
            </a:r>
          </a:p>
          <a:p>
            <a:pPr algn="r"/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мпо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И.Н.Чеснокова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404665"/>
            <a:ext cx="47525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Ленту 3 загнуть на ленту 1 и уложить под ленту 4 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Ленту 1 загнуть на ленту 4 параллельно лентам 3 и 2. Перевернуть плетенку справа налево и продолжить плетение справа. Постоянно плести справа</a:t>
            </a:r>
            <a:endParaRPr lang="ru-RU" sz="2000" b="1" dirty="0"/>
          </a:p>
        </p:txBody>
      </p:sp>
      <p:pic>
        <p:nvPicPr>
          <p:cNvPr id="4" name="Рисунок 3" descr="20200626_145225.jpg"/>
          <p:cNvPicPr>
            <a:picLocks noChangeAspect="1"/>
          </p:cNvPicPr>
          <p:nvPr/>
        </p:nvPicPr>
        <p:blipFill>
          <a:blip r:embed="rId2" cstate="print"/>
          <a:srcRect l="9838" t="32150" r="52362" b="29000"/>
          <a:stretch>
            <a:fillRect/>
          </a:stretch>
        </p:blipFill>
        <p:spPr>
          <a:xfrm>
            <a:off x="395536" y="332656"/>
            <a:ext cx="3456384" cy="2664296"/>
          </a:xfrm>
          <a:prstGeom prst="rect">
            <a:avLst/>
          </a:prstGeom>
        </p:spPr>
      </p:pic>
      <p:pic>
        <p:nvPicPr>
          <p:cNvPr id="5" name="Рисунок 4" descr="20200626_145228.jpg"/>
          <p:cNvPicPr>
            <a:picLocks noChangeAspect="1"/>
          </p:cNvPicPr>
          <p:nvPr/>
        </p:nvPicPr>
        <p:blipFill>
          <a:blip r:embed="rId3" cstate="print"/>
          <a:srcRect l="45275" t="32150" r="12201" b="24800"/>
          <a:stretch>
            <a:fillRect/>
          </a:stretch>
        </p:blipFill>
        <p:spPr>
          <a:xfrm>
            <a:off x="323528" y="3573016"/>
            <a:ext cx="3414233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260648"/>
            <a:ext cx="47525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Ленту 2 загнуть на ленту 3 и уложить под ленту 1 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Ленту 3 загнуть на ленту 1 параллельно лентам 2 и 4</a:t>
            </a:r>
          </a:p>
          <a:p>
            <a:endParaRPr lang="ru-RU" sz="2000" b="1" dirty="0"/>
          </a:p>
        </p:txBody>
      </p:sp>
      <p:pic>
        <p:nvPicPr>
          <p:cNvPr id="3" name="Рисунок 2" descr="20200626_145236.jpg"/>
          <p:cNvPicPr>
            <a:picLocks noChangeAspect="1"/>
          </p:cNvPicPr>
          <p:nvPr/>
        </p:nvPicPr>
        <p:blipFill>
          <a:blip r:embed="rId2" cstate="print"/>
          <a:srcRect l="14563" t="31100" r="47638" b="22700"/>
          <a:stretch>
            <a:fillRect/>
          </a:stretch>
        </p:blipFill>
        <p:spPr>
          <a:xfrm>
            <a:off x="395536" y="188640"/>
            <a:ext cx="2952328" cy="2706301"/>
          </a:xfrm>
          <a:prstGeom prst="rect">
            <a:avLst/>
          </a:prstGeom>
        </p:spPr>
      </p:pic>
      <p:pic>
        <p:nvPicPr>
          <p:cNvPr id="4" name="Рисунок 3" descr="20200626_145238.jpg"/>
          <p:cNvPicPr>
            <a:picLocks noChangeAspect="1"/>
          </p:cNvPicPr>
          <p:nvPr/>
        </p:nvPicPr>
        <p:blipFill>
          <a:blip r:embed="rId3" cstate="print"/>
          <a:srcRect l="56300" t="26900" r="13776" b="21650"/>
          <a:stretch>
            <a:fillRect/>
          </a:stretch>
        </p:blipFill>
        <p:spPr>
          <a:xfrm>
            <a:off x="467544" y="3140968"/>
            <a:ext cx="2736304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Далее перевернуть плетенку и продолжить плетение в той же последовательности. В результате получаем.</a:t>
            </a:r>
            <a:endParaRPr lang="ru-RU" sz="2000" b="1" dirty="0"/>
          </a:p>
        </p:txBody>
      </p:sp>
      <p:pic>
        <p:nvPicPr>
          <p:cNvPr id="3" name="Рисунок 2" descr="20200626_145255.jpg"/>
          <p:cNvPicPr>
            <a:picLocks noChangeAspect="1"/>
          </p:cNvPicPr>
          <p:nvPr/>
        </p:nvPicPr>
        <p:blipFill>
          <a:blip r:embed="rId2" cstate="print"/>
          <a:srcRect l="6688" t="17450" r="6688" b="9051"/>
          <a:stretch>
            <a:fillRect/>
          </a:stretch>
        </p:blipFill>
        <p:spPr>
          <a:xfrm rot="5400000">
            <a:off x="1946981" y="2309603"/>
            <a:ext cx="5328592" cy="33909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Плетение из двух лент с расширением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912" y="1484784"/>
            <a:ext cx="51125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Расширение плетенки и получение требуемой формы достигается благодаря наращиванию плетения дополнительными  берестяными лентами.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Если эту плетенку выполнить из бересты разных оттенков, она получится декоративной, ажурной.</a:t>
            </a:r>
          </a:p>
          <a:p>
            <a:pPr algn="just"/>
            <a:endParaRPr lang="ru-RU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Такая плетенка эффектно сочетается  в изделиях с плотными  плетеными фактурами.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Эту плетенку можно использовать для изготовления салфеток, панно, декоративных цветов из бересты.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Вариант практического применения представлен на схеме.</a:t>
            </a:r>
          </a:p>
          <a:p>
            <a:endParaRPr lang="ru-RU" dirty="0"/>
          </a:p>
        </p:txBody>
      </p:sp>
      <p:pic>
        <p:nvPicPr>
          <p:cNvPr id="4" name="Рисунок 3" descr="20200626_145538.jpg"/>
          <p:cNvPicPr>
            <a:picLocks noChangeAspect="1"/>
          </p:cNvPicPr>
          <p:nvPr/>
        </p:nvPicPr>
        <p:blipFill>
          <a:blip r:embed="rId2" cstate="print"/>
          <a:srcRect l="31100" t="6951" r="14563" b="10101"/>
          <a:stretch>
            <a:fillRect/>
          </a:stretch>
        </p:blipFill>
        <p:spPr>
          <a:xfrm>
            <a:off x="611560" y="1700808"/>
            <a:ext cx="2767295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260648"/>
            <a:ext cx="46085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Взять две ленты, одну перегнуть через другую от себя, чтобы получилось четыре рабочих конца.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Ленту 1 перегнуть  от себя через ленту 3 и уложить параллельно ленте 4 </a:t>
            </a:r>
            <a:endParaRPr lang="ru-RU" sz="2000" b="1" dirty="0"/>
          </a:p>
        </p:txBody>
      </p:sp>
      <p:pic>
        <p:nvPicPr>
          <p:cNvPr id="5" name="Рисунок 4" descr="20200626_145345.jpg"/>
          <p:cNvPicPr>
            <a:picLocks noChangeAspect="1"/>
          </p:cNvPicPr>
          <p:nvPr/>
        </p:nvPicPr>
        <p:blipFill>
          <a:blip r:embed="rId2" cstate="print"/>
          <a:srcRect l="5901" t="25850" r="52362" b="38450"/>
          <a:stretch>
            <a:fillRect/>
          </a:stretch>
        </p:blipFill>
        <p:spPr>
          <a:xfrm>
            <a:off x="323527" y="404664"/>
            <a:ext cx="3704177" cy="2376264"/>
          </a:xfrm>
          <a:prstGeom prst="rect">
            <a:avLst/>
          </a:prstGeom>
        </p:spPr>
      </p:pic>
      <p:pic>
        <p:nvPicPr>
          <p:cNvPr id="6" name="Рисунок 5" descr="20200626_145345.jpg"/>
          <p:cNvPicPr>
            <a:picLocks noChangeAspect="1"/>
          </p:cNvPicPr>
          <p:nvPr/>
        </p:nvPicPr>
        <p:blipFill>
          <a:blip r:embed="rId3" cstate="print"/>
          <a:srcRect l="48425" t="21650" r="10626" b="37400"/>
          <a:stretch>
            <a:fillRect/>
          </a:stretch>
        </p:blipFill>
        <p:spPr>
          <a:xfrm>
            <a:off x="323528" y="3284984"/>
            <a:ext cx="3744416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332656"/>
            <a:ext cx="4752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Ленту 2 загнуть к себе , уложить поверх ленты 4 и под ленту 1параллельно ленте 3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Взять дополнительную ленту 5 и поместить за плетением, а её левый конец вывести поверх ленты 3, а правый  - поверх ленты 4</a:t>
            </a:r>
            <a:endParaRPr lang="ru-RU" sz="2000" b="1" dirty="0"/>
          </a:p>
        </p:txBody>
      </p:sp>
      <p:pic>
        <p:nvPicPr>
          <p:cNvPr id="3" name="Рисунок 2" descr="20200626_145358.jpg"/>
          <p:cNvPicPr>
            <a:picLocks noChangeAspect="1"/>
          </p:cNvPicPr>
          <p:nvPr/>
        </p:nvPicPr>
        <p:blipFill>
          <a:blip r:embed="rId2" cstate="print"/>
          <a:srcRect l="3538" t="27950" r="52362" b="31100"/>
          <a:stretch>
            <a:fillRect/>
          </a:stretch>
        </p:blipFill>
        <p:spPr>
          <a:xfrm>
            <a:off x="251520" y="260647"/>
            <a:ext cx="3528392" cy="2457273"/>
          </a:xfrm>
          <a:prstGeom prst="rect">
            <a:avLst/>
          </a:prstGeom>
        </p:spPr>
      </p:pic>
      <p:pic>
        <p:nvPicPr>
          <p:cNvPr id="4" name="Рисунок 3" descr="20200626_145358.jpg"/>
          <p:cNvPicPr>
            <a:picLocks noChangeAspect="1"/>
          </p:cNvPicPr>
          <p:nvPr/>
        </p:nvPicPr>
        <p:blipFill>
          <a:blip r:embed="rId3" cstate="print"/>
          <a:srcRect l="50000" t="26900" r="5113" b="31100"/>
          <a:stretch>
            <a:fillRect/>
          </a:stretch>
        </p:blipFill>
        <p:spPr>
          <a:xfrm>
            <a:off x="251520" y="3645024"/>
            <a:ext cx="3672408" cy="25771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332656"/>
            <a:ext cx="4968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Ленту 5 загнуть от себя, уложить за лентой 3, вывести её к себе и уложить поверх ленты 2 параллельно лентам 1 и 4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Ленту 6 загнуть от себя  за ленту 4 поверх лент 1 и 5 параллельно лентам 2 и 3 </a:t>
            </a:r>
            <a:endParaRPr lang="ru-RU" sz="2000" b="1" dirty="0"/>
          </a:p>
        </p:txBody>
      </p:sp>
      <p:pic>
        <p:nvPicPr>
          <p:cNvPr id="3" name="Рисунок 2" descr="20200626_145408.jpg"/>
          <p:cNvPicPr>
            <a:picLocks noChangeAspect="1"/>
          </p:cNvPicPr>
          <p:nvPr/>
        </p:nvPicPr>
        <p:blipFill>
          <a:blip r:embed="rId2" cstate="print"/>
          <a:srcRect l="5113" t="20600" r="51575" b="37400"/>
          <a:stretch>
            <a:fillRect/>
          </a:stretch>
        </p:blipFill>
        <p:spPr>
          <a:xfrm>
            <a:off x="251520" y="260648"/>
            <a:ext cx="3465385" cy="2520280"/>
          </a:xfrm>
          <a:prstGeom prst="rect">
            <a:avLst/>
          </a:prstGeom>
        </p:spPr>
      </p:pic>
      <p:pic>
        <p:nvPicPr>
          <p:cNvPr id="4" name="Рисунок 3" descr="20200626_145408.jpg"/>
          <p:cNvPicPr>
            <a:picLocks noChangeAspect="1"/>
          </p:cNvPicPr>
          <p:nvPr/>
        </p:nvPicPr>
        <p:blipFill>
          <a:blip r:embed="rId3" cstate="print"/>
          <a:srcRect l="50000" t="19550" r="4326" b="39500"/>
          <a:stretch>
            <a:fillRect/>
          </a:stretch>
        </p:blipFill>
        <p:spPr>
          <a:xfrm>
            <a:off x="179512" y="3501008"/>
            <a:ext cx="353393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260648"/>
            <a:ext cx="51845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Взять еще одну дополнительную ленту 7, уложить её за плетением, левый конец вывести  поверх ленты 3, правый поверх ленты 4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Ленту 7 загнуть от себя за ленту 3 и уложить поверх лент 2 и 6 параллельно лентам 5, 1, 4.</a:t>
            </a:r>
            <a:endParaRPr lang="ru-RU" sz="2000" b="1" dirty="0"/>
          </a:p>
        </p:txBody>
      </p:sp>
      <p:pic>
        <p:nvPicPr>
          <p:cNvPr id="3" name="Рисунок 2" descr="20200626_145426.jpg"/>
          <p:cNvPicPr>
            <a:picLocks noChangeAspect="1"/>
          </p:cNvPicPr>
          <p:nvPr/>
        </p:nvPicPr>
        <p:blipFill>
          <a:blip r:embed="rId2" cstate="print"/>
          <a:srcRect t="30050" r="54725" b="26900"/>
          <a:stretch>
            <a:fillRect/>
          </a:stretch>
        </p:blipFill>
        <p:spPr>
          <a:xfrm>
            <a:off x="323528" y="260648"/>
            <a:ext cx="3419872" cy="2438817"/>
          </a:xfrm>
          <a:prstGeom prst="rect">
            <a:avLst/>
          </a:prstGeom>
        </p:spPr>
      </p:pic>
      <p:pic>
        <p:nvPicPr>
          <p:cNvPr id="4" name="Рисунок 3" descr="20200626_145426.jpg"/>
          <p:cNvPicPr>
            <a:picLocks noChangeAspect="1"/>
          </p:cNvPicPr>
          <p:nvPr/>
        </p:nvPicPr>
        <p:blipFill>
          <a:blip r:embed="rId3" cstate="print"/>
          <a:srcRect l="49212" t="29000" r="2751" b="26900"/>
          <a:stretch>
            <a:fillRect/>
          </a:stretch>
        </p:blipFill>
        <p:spPr>
          <a:xfrm>
            <a:off x="323528" y="3645024"/>
            <a:ext cx="3451241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404664"/>
            <a:ext cx="46805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Ленту 8 загнуть от себя за ленту 4 и уложить поверх лент 1, 5, 7 параллельно лентам 6, 2, 3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Если в этой позиции и дальше в плетение вводить дополнительные ленты – плетение будет расширяться. При введении каждой дополнительной ленты её концы огибают крайние ленты и перекладывают поверх всех лент в середины плетенки,  сколько  бы их не было, при этом перекрещиваются только две средние линии, которые и дают переплетения.  </a:t>
            </a:r>
          </a:p>
        </p:txBody>
      </p:sp>
      <p:pic>
        <p:nvPicPr>
          <p:cNvPr id="3" name="Рисунок 2" descr="20200626_145443.jpg"/>
          <p:cNvPicPr>
            <a:picLocks noChangeAspect="1"/>
          </p:cNvPicPr>
          <p:nvPr/>
        </p:nvPicPr>
        <p:blipFill>
          <a:blip r:embed="rId2" cstate="print"/>
          <a:srcRect t="12201" r="49213" b="40550"/>
          <a:stretch>
            <a:fillRect/>
          </a:stretch>
        </p:blipFill>
        <p:spPr>
          <a:xfrm>
            <a:off x="323528" y="260648"/>
            <a:ext cx="3635896" cy="2536949"/>
          </a:xfrm>
          <a:prstGeom prst="rect">
            <a:avLst/>
          </a:prstGeom>
        </p:spPr>
      </p:pic>
      <p:pic>
        <p:nvPicPr>
          <p:cNvPr id="4" name="Рисунок 3" descr="20200626_145443.jpg"/>
          <p:cNvPicPr>
            <a:picLocks noChangeAspect="1"/>
          </p:cNvPicPr>
          <p:nvPr/>
        </p:nvPicPr>
        <p:blipFill>
          <a:blip r:embed="rId3" cstate="print"/>
          <a:srcRect l="52362" t="14300" r="5901" b="39500"/>
          <a:stretch>
            <a:fillRect/>
          </a:stretch>
        </p:blipFill>
        <p:spPr>
          <a:xfrm>
            <a:off x="395535" y="3573016"/>
            <a:ext cx="3556213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Чтобы закончить расширение , нужно продолжить плетение крайними лентами: ленту 3 загнуть от себя за ленту 7, уложить за ленту 2 , вывести к себе и уложить  поверх лент 6 и 8.</a:t>
            </a:r>
          </a:p>
          <a:p>
            <a:r>
              <a:rPr lang="ru-RU" sz="2000" b="1" dirty="0" smtClean="0"/>
              <a:t>Затем правую ленту 4 загнуть от себя за ленту 8 под ленту 1, вывести к себе и уложить на ленты 5, 7, 3 параллельно лентам 8, 6, 2. </a:t>
            </a:r>
          </a:p>
          <a:p>
            <a:r>
              <a:rPr lang="ru-RU" sz="2000" b="1" dirty="0" smtClean="0"/>
              <a:t>Далее продолжать плетение по тому же принципу крайними лентами 2 и 1.</a:t>
            </a:r>
            <a:endParaRPr lang="ru-RU" sz="2000" b="1" dirty="0"/>
          </a:p>
        </p:txBody>
      </p:sp>
      <p:pic>
        <p:nvPicPr>
          <p:cNvPr id="3" name="Рисунок 2" descr="20200626_145443.jpg"/>
          <p:cNvPicPr>
            <a:picLocks noChangeAspect="1"/>
          </p:cNvPicPr>
          <p:nvPr/>
        </p:nvPicPr>
        <p:blipFill>
          <a:blip r:embed="rId2" cstate="print"/>
          <a:srcRect l="54725" t="12201" r="5901" b="40550"/>
          <a:stretch>
            <a:fillRect/>
          </a:stretch>
        </p:blipFill>
        <p:spPr>
          <a:xfrm>
            <a:off x="611560" y="2780928"/>
            <a:ext cx="3600400" cy="3240360"/>
          </a:xfrm>
          <a:prstGeom prst="rect">
            <a:avLst/>
          </a:prstGeom>
        </p:spPr>
      </p:pic>
      <p:pic>
        <p:nvPicPr>
          <p:cNvPr id="4" name="Рисунок 3" descr="20200626_145538.jpg"/>
          <p:cNvPicPr>
            <a:picLocks noChangeAspect="1"/>
          </p:cNvPicPr>
          <p:nvPr/>
        </p:nvPicPr>
        <p:blipFill>
          <a:blip r:embed="rId3" cstate="print"/>
          <a:srcRect l="31100" t="6951" r="14563" b="10101"/>
          <a:stretch>
            <a:fillRect/>
          </a:stretch>
        </p:blipFill>
        <p:spPr>
          <a:xfrm>
            <a:off x="5220072" y="2708920"/>
            <a:ext cx="3162883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 данном занятии мы изучаем 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плетешки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из берестяных лент, которые можно использовать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для  плетения ручек корзин 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декорирования  изделий из бересты.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3393727" cy="2542019"/>
          </a:xfrm>
          <a:prstGeom prst="rect">
            <a:avLst/>
          </a:prstGeom>
        </p:spPr>
      </p:pic>
      <p:pic>
        <p:nvPicPr>
          <p:cNvPr id="4" name="Рисунок 3" descr="f9e092a91c9fd695d081b7899005063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5214" y="3284984"/>
            <a:ext cx="4563572" cy="26164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136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Желаю всем участникам проекта успешной работы!</a:t>
            </a:r>
          </a:p>
          <a:p>
            <a:endParaRPr lang="ru-RU" sz="2000" b="1" dirty="0" smtClean="0">
              <a:latin typeface="Comic Sans MS" pitchFamily="66" charset="0"/>
            </a:endParaRPr>
          </a:p>
          <a:p>
            <a:endParaRPr lang="ru-RU" sz="2000" b="1" dirty="0" smtClean="0">
              <a:latin typeface="Comic Sans MS" pitchFamily="66" charset="0"/>
            </a:endParaRPr>
          </a:p>
          <a:p>
            <a:endParaRPr lang="ru-RU" sz="2000" b="1" dirty="0" smtClean="0">
              <a:latin typeface="Comic Sans MS" pitchFamily="66" charset="0"/>
            </a:endParaRPr>
          </a:p>
          <a:p>
            <a:endParaRPr lang="ru-RU" sz="2000" b="1" dirty="0" smtClean="0">
              <a:latin typeface="Comic Sans MS" pitchFamily="66" charset="0"/>
            </a:endParaRPr>
          </a:p>
          <a:p>
            <a:endParaRPr lang="ru-RU" sz="2000" b="1" dirty="0" smtClean="0">
              <a:latin typeface="Comic Sans MS" pitchFamily="66" charset="0"/>
            </a:endParaRPr>
          </a:p>
          <a:p>
            <a:endParaRPr lang="ru-RU" sz="2000" b="1" dirty="0" smtClean="0">
              <a:latin typeface="Comic Sans MS" pitchFamily="66" charset="0"/>
            </a:endParaRPr>
          </a:p>
          <a:p>
            <a:endParaRPr lang="ru-RU" sz="2000" b="1" dirty="0" smtClean="0">
              <a:latin typeface="Comic Sans MS" pitchFamily="66" charset="0"/>
            </a:endParaRPr>
          </a:p>
          <a:p>
            <a:endParaRPr lang="ru-RU" sz="2000" b="1" dirty="0" smtClean="0">
              <a:latin typeface="Comic Sans MS" pitchFamily="66" charset="0"/>
            </a:endParaRPr>
          </a:p>
          <a:p>
            <a:r>
              <a:rPr lang="ru-RU" sz="2000" b="1" dirty="0" smtClean="0">
                <a:latin typeface="Comic Sans MS" pitchFamily="66" charset="0"/>
              </a:rPr>
              <a:t>Используемые </a:t>
            </a:r>
            <a:r>
              <a:rPr lang="ru-RU" sz="2000" b="1" dirty="0" smtClean="0">
                <a:latin typeface="Comic Sans MS" pitchFamily="66" charset="0"/>
              </a:rPr>
              <a:t>источники:</a:t>
            </a:r>
          </a:p>
          <a:p>
            <a:endParaRPr lang="ru-RU" sz="2000" b="1" dirty="0" smtClean="0">
              <a:latin typeface="Comic Sans MS" pitchFamily="66" charset="0"/>
            </a:endParaRPr>
          </a:p>
          <a:p>
            <a:r>
              <a:rPr lang="ru-RU" sz="2000" b="1" dirty="0" err="1" smtClean="0">
                <a:latin typeface="Comic Sans MS" pitchFamily="66" charset="0"/>
              </a:rPr>
              <a:t>Ускова</a:t>
            </a:r>
            <a:r>
              <a:rPr lang="ru-RU" sz="2000" b="1" dirty="0" smtClean="0">
                <a:latin typeface="Comic Sans MS" pitchFamily="66" charset="0"/>
              </a:rPr>
              <a:t> ф. , Береста. Русское золото. – М.: </a:t>
            </a:r>
            <a:r>
              <a:rPr lang="ru-RU" sz="2000" b="1" dirty="0" err="1" smtClean="0">
                <a:latin typeface="Comic Sans MS" pitchFamily="66" charset="0"/>
              </a:rPr>
              <a:t>Профиздат</a:t>
            </a:r>
            <a:r>
              <a:rPr lang="ru-RU" sz="2000" b="1" dirty="0" smtClean="0">
                <a:latin typeface="Comic Sans MS" pitchFamily="66" charset="0"/>
              </a:rPr>
              <a:t>, 2007 – 88 с.: ил.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809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Плетенка из двух лент (</a:t>
            </a:r>
            <a:r>
              <a:rPr lang="ru-RU" sz="3200" b="1" dirty="0" err="1" smtClean="0">
                <a:solidFill>
                  <a:srgbClr val="FF0000"/>
                </a:solidFill>
                <a:latin typeface="Comic Sans MS" pitchFamily="66" charset="0"/>
              </a:rPr>
              <a:t>четырехконцовка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Эта плетенка отличается прочностью, почти не поддается растяжению. </a:t>
            </a:r>
          </a:p>
          <a:p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2924944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Необходимо взять берестяные лычки любой длины , одну уложить вертикально, другу – горизонтально на вертикальную.</a:t>
            </a:r>
            <a:endParaRPr lang="ru-RU" sz="2000" b="1" dirty="0"/>
          </a:p>
        </p:txBody>
      </p:sp>
      <p:pic>
        <p:nvPicPr>
          <p:cNvPr id="4" name="Рисунок 3" descr="20200626_144833.jpg"/>
          <p:cNvPicPr>
            <a:picLocks noChangeAspect="1"/>
          </p:cNvPicPr>
          <p:nvPr/>
        </p:nvPicPr>
        <p:blipFill>
          <a:blip r:embed="rId2" cstate="print"/>
          <a:srcRect l="6688" t="22700" r="57875" b="29000"/>
          <a:stretch>
            <a:fillRect/>
          </a:stretch>
        </p:blipFill>
        <p:spPr>
          <a:xfrm>
            <a:off x="467544" y="2780928"/>
            <a:ext cx="3240360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Затем конец ленты 2 загнуть вверх на ленту 1, сдвинуть вправо большим пальцем правой руки и уложить её под  углом 45 градусов    к ленте 3-4</a:t>
            </a:r>
            <a:endParaRPr lang="ru-RU" sz="2000" b="1" dirty="0"/>
          </a:p>
        </p:txBody>
      </p:sp>
      <p:pic>
        <p:nvPicPr>
          <p:cNvPr id="3" name="Рисунок 2" descr="20200626_144833.jpg"/>
          <p:cNvPicPr>
            <a:picLocks noChangeAspect="1"/>
          </p:cNvPicPr>
          <p:nvPr/>
        </p:nvPicPr>
        <p:blipFill>
          <a:blip r:embed="rId2" cstate="print"/>
          <a:srcRect l="42913" t="22700" r="22438" b="47900"/>
          <a:stretch>
            <a:fillRect/>
          </a:stretch>
        </p:blipFill>
        <p:spPr>
          <a:xfrm>
            <a:off x="2411760" y="1916832"/>
            <a:ext cx="4752528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Ленту 4  уложить  на ленту 2 параллельно ленте 1</a:t>
            </a:r>
            <a:endParaRPr lang="ru-RU" sz="2000" b="1" dirty="0"/>
          </a:p>
        </p:txBody>
      </p:sp>
      <p:pic>
        <p:nvPicPr>
          <p:cNvPr id="4" name="Рисунок 3" descr="20200626_144929.jpg"/>
          <p:cNvPicPr>
            <a:picLocks noChangeAspect="1"/>
          </p:cNvPicPr>
          <p:nvPr/>
        </p:nvPicPr>
        <p:blipFill>
          <a:blip r:embed="rId2" cstate="print"/>
          <a:srcRect l="4326" t="20600" r="53937" b="37400"/>
          <a:stretch>
            <a:fillRect/>
          </a:stretch>
        </p:blipFill>
        <p:spPr>
          <a:xfrm>
            <a:off x="395536" y="980728"/>
            <a:ext cx="3096344" cy="2336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573016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Ленту 2  загнуть на ленту 4 и уложить под ленту 1 параллельно ленте 3 </a:t>
            </a:r>
            <a:endParaRPr lang="ru-RU" sz="2000" b="1" dirty="0"/>
          </a:p>
        </p:txBody>
      </p:sp>
      <p:pic>
        <p:nvPicPr>
          <p:cNvPr id="6" name="Рисунок 5" descr="20200626_144929.jpg"/>
          <p:cNvPicPr>
            <a:picLocks noChangeAspect="1"/>
          </p:cNvPicPr>
          <p:nvPr/>
        </p:nvPicPr>
        <p:blipFill>
          <a:blip r:embed="rId3" cstate="print"/>
          <a:srcRect l="50000" t="19550" r="8263" b="36350"/>
          <a:stretch>
            <a:fillRect/>
          </a:stretch>
        </p:blipFill>
        <p:spPr>
          <a:xfrm>
            <a:off x="5436096" y="4005064"/>
            <a:ext cx="3312368" cy="26248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Ленту 4 загнуть на ленты 1 и 2 (через две накрест лежащие ленты) и уложить под ленту 3 </a:t>
            </a:r>
            <a:endParaRPr lang="ru-RU" sz="2000" b="1" dirty="0"/>
          </a:p>
        </p:txBody>
      </p:sp>
      <p:pic>
        <p:nvPicPr>
          <p:cNvPr id="3" name="Рисунок 2" descr="20200626_144939.jpg"/>
          <p:cNvPicPr>
            <a:picLocks noChangeAspect="1"/>
          </p:cNvPicPr>
          <p:nvPr/>
        </p:nvPicPr>
        <p:blipFill>
          <a:blip r:embed="rId2" cstate="print"/>
          <a:srcRect l="1963" t="29000" r="53938" b="29000"/>
          <a:stretch>
            <a:fillRect/>
          </a:stretch>
        </p:blipFill>
        <p:spPr>
          <a:xfrm>
            <a:off x="251520" y="1052736"/>
            <a:ext cx="3096344" cy="2211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573016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Ленту 4 загнуть на ленту 3 и уложить под ленту  2 параллельно ленте 1</a:t>
            </a:r>
            <a:endParaRPr lang="ru-RU" sz="2000" b="1" dirty="0"/>
          </a:p>
        </p:txBody>
      </p:sp>
      <p:pic>
        <p:nvPicPr>
          <p:cNvPr id="5" name="Рисунок 4" descr="20200626_144939.jpg"/>
          <p:cNvPicPr>
            <a:picLocks noChangeAspect="1"/>
          </p:cNvPicPr>
          <p:nvPr/>
        </p:nvPicPr>
        <p:blipFill>
          <a:blip r:embed="rId3" cstate="print"/>
          <a:srcRect l="47638" t="26900" r="11413" b="30050"/>
          <a:stretch>
            <a:fillRect/>
          </a:stretch>
        </p:blipFill>
        <p:spPr>
          <a:xfrm>
            <a:off x="5004048" y="4077072"/>
            <a:ext cx="3105125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Перевернуть плетенку и продолжить плетение слева. Ленту 1 загнуть на две накрест лежащие ленты 4 и 2 и уложить под ленту 3</a:t>
            </a:r>
            <a:endParaRPr lang="ru-RU" sz="2000" b="1" dirty="0"/>
          </a:p>
        </p:txBody>
      </p:sp>
      <p:pic>
        <p:nvPicPr>
          <p:cNvPr id="3" name="Рисунок 2" descr="20200626_145040.jpg"/>
          <p:cNvPicPr>
            <a:picLocks noChangeAspect="1"/>
          </p:cNvPicPr>
          <p:nvPr/>
        </p:nvPicPr>
        <p:blipFill>
          <a:blip r:embed="rId2" cstate="print"/>
          <a:srcRect l="5113" t="26900" r="57087" b="17451"/>
          <a:stretch>
            <a:fillRect/>
          </a:stretch>
        </p:blipFill>
        <p:spPr>
          <a:xfrm>
            <a:off x="251520" y="1124744"/>
            <a:ext cx="2088232" cy="2305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357301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Ленту 1 справа загнуть на ленту 3 и уложить  под ленту 2. Перевернуть плетенку и продолжить плетение слева </a:t>
            </a:r>
            <a:endParaRPr lang="ru-RU" sz="2000" b="1" dirty="0"/>
          </a:p>
        </p:txBody>
      </p:sp>
      <p:pic>
        <p:nvPicPr>
          <p:cNvPr id="5" name="Рисунок 4" descr="20200626_145040.jpg"/>
          <p:cNvPicPr>
            <a:picLocks noChangeAspect="1"/>
          </p:cNvPicPr>
          <p:nvPr/>
        </p:nvPicPr>
        <p:blipFill>
          <a:blip r:embed="rId3" cstate="print"/>
          <a:srcRect l="50000" t="25850" r="14563" b="15351"/>
          <a:stretch>
            <a:fillRect/>
          </a:stretch>
        </p:blipFill>
        <p:spPr>
          <a:xfrm>
            <a:off x="6444208" y="4121696"/>
            <a:ext cx="2198816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Далее  плетение повторяется и продолжается в той же последовательности. В результате получаем плетенку, показанную на рисунке</a:t>
            </a:r>
            <a:endParaRPr lang="ru-RU" sz="2000" b="1" dirty="0"/>
          </a:p>
        </p:txBody>
      </p:sp>
      <p:pic>
        <p:nvPicPr>
          <p:cNvPr id="3" name="Рисунок 2" descr="20200626_145143.jpg"/>
          <p:cNvPicPr>
            <a:picLocks noChangeAspect="1"/>
          </p:cNvPicPr>
          <p:nvPr/>
        </p:nvPicPr>
        <p:blipFill>
          <a:blip r:embed="rId2" cstate="print"/>
          <a:srcRect l="2751" t="16400" r="2751" b="19551"/>
          <a:stretch>
            <a:fillRect/>
          </a:stretch>
        </p:blipFill>
        <p:spPr>
          <a:xfrm rot="5400000">
            <a:off x="3849264" y="1775472"/>
            <a:ext cx="6161996" cy="31323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Плетенка из двух лент широкая</a:t>
            </a:r>
          </a:p>
          <a:p>
            <a:pPr algn="just"/>
            <a:endParaRPr lang="ru-RU" sz="2000" b="1" dirty="0" smtClean="0">
              <a:latin typeface="Comic Sans MS" pitchFamily="66" charset="0"/>
            </a:endParaRPr>
          </a:p>
          <a:p>
            <a:pPr algn="just"/>
            <a:r>
              <a:rPr lang="ru-RU" sz="2000" b="1" dirty="0" smtClean="0">
                <a:latin typeface="Comic Sans MS" pitchFamily="66" charset="0"/>
              </a:rPr>
              <a:t>Эта плетенка имеет вид декоративной ленты и поддается небольшому растяжению.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1844824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Взять две берестяные ленты, конец ленты 3 загнуть на 4 и большим пальцем правой руки сдвинуть ленту 4 вправо под углом 45 градусов</a:t>
            </a:r>
            <a:endParaRPr lang="ru-RU" sz="2000" b="1" dirty="0"/>
          </a:p>
        </p:txBody>
      </p:sp>
      <p:pic>
        <p:nvPicPr>
          <p:cNvPr id="5" name="Рисунок 4" descr="20200626_145207.jpg"/>
          <p:cNvPicPr>
            <a:picLocks noChangeAspect="1"/>
          </p:cNvPicPr>
          <p:nvPr/>
        </p:nvPicPr>
        <p:blipFill>
          <a:blip r:embed="rId2" cstate="print"/>
          <a:srcRect l="6688" t="23750" r="50000" b="40550"/>
          <a:stretch>
            <a:fillRect/>
          </a:stretch>
        </p:blipFill>
        <p:spPr>
          <a:xfrm>
            <a:off x="539552" y="1988840"/>
            <a:ext cx="2880320" cy="1780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436510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Ленту 1 загнуть на ленту 3 и уложить параллельно ленте 4</a:t>
            </a:r>
            <a:endParaRPr lang="ru-RU" sz="2000" b="1" dirty="0"/>
          </a:p>
        </p:txBody>
      </p:sp>
      <p:pic>
        <p:nvPicPr>
          <p:cNvPr id="7" name="Рисунок 6" descr="20200626_145207.jpg"/>
          <p:cNvPicPr>
            <a:picLocks noChangeAspect="1"/>
          </p:cNvPicPr>
          <p:nvPr/>
        </p:nvPicPr>
        <p:blipFill>
          <a:blip r:embed="rId3" cstate="print"/>
          <a:srcRect l="50000" t="23750" r="14563" b="37400"/>
          <a:stretch>
            <a:fillRect/>
          </a:stretch>
        </p:blipFill>
        <p:spPr>
          <a:xfrm>
            <a:off x="539552" y="4293096"/>
            <a:ext cx="2714896" cy="22322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748</Words>
  <Application>Microsoft Office PowerPoint</Application>
  <PresentationFormat>Экран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25</cp:revision>
  <dcterms:created xsi:type="dcterms:W3CDTF">2020-06-26T12:00:12Z</dcterms:created>
  <dcterms:modified xsi:type="dcterms:W3CDTF">2020-06-26T15:45:46Z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1141857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